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9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900" autoAdjust="0"/>
  </p:normalViewPr>
  <p:slideViewPr>
    <p:cSldViewPr snapToGrid="0">
      <p:cViewPr varScale="1">
        <p:scale>
          <a:sx n="81" d="100"/>
          <a:sy n="81" d="100"/>
        </p:scale>
        <p:origin x="15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4DF41-9756-4AF4-A19A-942ED01C8FA7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361B4-5CB0-498C-A074-846EEB7DE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595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By </a:t>
            </a:r>
            <a:r>
              <a:rPr lang="en-GB" dirty="0" err="1"/>
              <a:t>Bhutajata</a:t>
            </a:r>
            <a:r>
              <a:rPr lang="en-GB" dirty="0"/>
              <a:t> - Own work, CC0, https://commons.wikimedia.org/w/index.php?curid=57337631 (HDPE)</a:t>
            </a:r>
          </a:p>
          <a:p>
            <a:endParaRPr lang="en-GB" dirty="0"/>
          </a:p>
          <a:p>
            <a:r>
              <a:rPr lang="en-GB" dirty="0" err="1"/>
              <a:t>Rlsheehan</a:t>
            </a:r>
            <a:r>
              <a:rPr lang="en-GB" dirty="0"/>
              <a:t> / CC BY-SA (https://creativecommons.org/licenses/by-sa/4.0) (MILK)    </a:t>
            </a:r>
          </a:p>
          <a:p>
            <a:r>
              <a:rPr lang="en-GB" dirty="0"/>
              <a:t>By </a:t>
            </a:r>
            <a:r>
              <a:rPr lang="en-GB" dirty="0" err="1"/>
              <a:t>Bhutajata</a:t>
            </a:r>
            <a:r>
              <a:rPr lang="en-GB" dirty="0"/>
              <a:t> - Own work, CC0, https://commons.wikimedia.org/w/index.php?curid=57337634 (LDPE)</a:t>
            </a:r>
          </a:p>
          <a:p>
            <a:endParaRPr lang="en-GB" dirty="0"/>
          </a:p>
          <a:p>
            <a:r>
              <a:rPr lang="en-GB" dirty="0"/>
              <a:t>By </a:t>
            </a:r>
            <a:r>
              <a:rPr lang="en-GB" dirty="0" err="1"/>
              <a:t>Butko</a:t>
            </a:r>
            <a:r>
              <a:rPr lang="en-GB" dirty="0"/>
              <a:t> - Own work, CC BY-SA 4.0, https://commons.wikimedia.org/w/index.php?curid=36896304 Plastic bag</a:t>
            </a:r>
          </a:p>
          <a:p>
            <a:r>
              <a:rPr lang="en-GB" dirty="0"/>
              <a:t>By </a:t>
            </a:r>
            <a:r>
              <a:rPr lang="en-GB" dirty="0" err="1"/>
              <a:t>bluebudgie</a:t>
            </a:r>
            <a:r>
              <a:rPr lang="en-GB" dirty="0"/>
              <a:t> from Pixabay - </a:t>
            </a:r>
            <a:r>
              <a:rPr lang="en-GB" dirty="0" err="1"/>
              <a:t>milkbottles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361B4-5CB0-498C-A074-846EEB7DE13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51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BECDE77-1693-419E-91C7-22C4D7238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Plastic labels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89269"/>
            <a:ext cx="8150352" cy="852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Labels on plastic containers identify what type of polymer they are made from.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55413" y="1991783"/>
            <a:ext cx="7112062" cy="3210682"/>
            <a:chOff x="1055413" y="1991783"/>
            <a:chExt cx="7112062" cy="3210682"/>
          </a:xfrm>
        </p:grpSpPr>
        <p:grpSp>
          <p:nvGrpSpPr>
            <p:cNvPr id="9" name="Group 8"/>
            <p:cNvGrpSpPr/>
            <p:nvPr/>
          </p:nvGrpSpPr>
          <p:grpSpPr>
            <a:xfrm>
              <a:off x="1055413" y="1991783"/>
              <a:ext cx="7040062" cy="2903819"/>
              <a:chOff x="1013387" y="1991783"/>
              <a:chExt cx="7040062" cy="290381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885449" y="1991783"/>
                <a:ext cx="3168000" cy="2902906"/>
                <a:chOff x="4800105" y="1991783"/>
                <a:chExt cx="3168000" cy="2902906"/>
              </a:xfrm>
            </p:grpSpPr>
            <p:pic>
              <p:nvPicPr>
                <p:cNvPr id="15" name="Picture 14" descr="A picture containing outdoor, animal, rock, sitting&#10;&#10;Description automatically generated">
                  <a:extLst>
                    <a:ext uri="{FF2B5EF4-FFF2-40B4-BE49-F238E27FC236}">
                      <a16:creationId xmlns:a16="http://schemas.microsoft.com/office/drawing/2014/main" id="{B7FB7BBD-9152-49C5-8853-C46184AF7F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59"/>
                <a:stretch/>
              </p:blipFill>
              <p:spPr>
                <a:xfrm>
                  <a:off x="4872105" y="2880516"/>
                  <a:ext cx="3024000" cy="2014173"/>
                </a:xfrm>
                <a:prstGeom prst="rect">
                  <a:avLst/>
                </a:prstGeom>
              </p:spPr>
            </p:pic>
            <p:pic>
              <p:nvPicPr>
                <p:cNvPr id="5" name="Picture 4" descr="A close up of a logo&#10;&#10;Description automatically generated">
                  <a:extLst>
                    <a:ext uri="{FF2B5EF4-FFF2-40B4-BE49-F238E27FC236}">
                      <a16:creationId xmlns:a16="http://schemas.microsoft.com/office/drawing/2014/main" id="{778A4FC2-16F4-48EC-BD06-313D620114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1760" y="3293602"/>
                  <a:ext cx="984689" cy="1188000"/>
                </a:xfrm>
                <a:prstGeom prst="rect">
                  <a:avLst/>
                </a:prstGeom>
              </p:spPr>
            </p:pic>
            <p:sp>
              <p:nvSpPr>
                <p:cNvPr id="18" name="Text Placeholder 16">
                  <a:extLst>
                    <a:ext uri="{FF2B5EF4-FFF2-40B4-BE49-F238E27FC236}">
                      <a16:creationId xmlns:a16="http://schemas.microsoft.com/office/drawing/2014/main" id="{2E7E26E3-60E6-4A93-BF99-218CF69422C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800105" y="1991783"/>
                  <a:ext cx="3168000" cy="138605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0" indent="0" algn="l" defTabSz="914400" rtl="0" eaLnBrk="1" latinLnBrk="0" hangingPunct="1">
                    <a:lnSpc>
                      <a:spcPct val="114000"/>
                    </a:lnSpc>
                    <a:spcBef>
                      <a:spcPct val="20000"/>
                    </a:spcBef>
                    <a:buFont typeface="+mj-lt"/>
                    <a:buNone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1pPr>
                  <a:lvl2pPr marL="971550" indent="-5143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2pPr>
                  <a:lvl3pPr marL="1485900" indent="-57150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-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3pPr>
                  <a:lvl4pPr marL="1974850" indent="-539750" algn="l" defTabSz="914400" rtl="0" eaLnBrk="1" latinLnBrk="0" hangingPunct="1">
                    <a:spcBef>
                      <a:spcPct val="20000"/>
                    </a:spcBef>
                    <a:buFont typeface="Wingdings" panose="05000000000000000000" pitchFamily="2" charset="2"/>
                    <a:buChar char="§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4pPr>
                  <a:lvl5pPr marL="2514600" indent="-53975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o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14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None/>
                    <a:tabLst/>
                    <a:defRPr/>
                  </a:pPr>
                  <a:r>
                    <a:rPr lang="en-US" dirty="0"/>
                    <a:t>Many plastic bags are made of LDPE.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013387" y="1991783"/>
                <a:ext cx="3168558" cy="2903819"/>
                <a:chOff x="453564" y="1991783"/>
                <a:chExt cx="3168558" cy="2903819"/>
              </a:xfrm>
            </p:grpSpPr>
            <p:sp>
              <p:nvSpPr>
                <p:cNvPr id="17" name="Text Placeholder 16">
                  <a:extLst>
                    <a:ext uri="{FF2B5EF4-FFF2-40B4-BE49-F238E27FC236}">
                      <a16:creationId xmlns:a16="http://schemas.microsoft.com/office/drawing/2014/main" id="{B89BBD64-F506-4F05-B472-F521F90A9DC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53564" y="1991783"/>
                  <a:ext cx="3168558" cy="941422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0" indent="0" algn="l" defTabSz="914400" rtl="0" eaLnBrk="1" latinLnBrk="0" hangingPunct="1">
                    <a:lnSpc>
                      <a:spcPct val="114000"/>
                    </a:lnSpc>
                    <a:spcBef>
                      <a:spcPct val="20000"/>
                    </a:spcBef>
                    <a:buFont typeface="+mj-lt"/>
                    <a:buNone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1pPr>
                  <a:lvl2pPr marL="971550" indent="-5143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2pPr>
                  <a:lvl3pPr marL="1485900" indent="-57150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-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3pPr>
                  <a:lvl4pPr marL="1974850" indent="-539750" algn="l" defTabSz="914400" rtl="0" eaLnBrk="1" latinLnBrk="0" hangingPunct="1">
                    <a:spcBef>
                      <a:spcPct val="20000"/>
                    </a:spcBef>
                    <a:buFont typeface="Wingdings" panose="05000000000000000000" pitchFamily="2" charset="2"/>
                    <a:buChar char="§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4pPr>
                  <a:lvl5pPr marL="2514600" indent="-53975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o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14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None/>
                    <a:tabLst/>
                    <a:defRPr/>
                  </a:pPr>
                  <a:r>
                    <a:rPr lang="en-US" dirty="0"/>
                    <a:t>Milk bottles are made of HDPE.</a:t>
                  </a:r>
                </a:p>
              </p:txBody>
            </p:sp>
            <p:pic>
              <p:nvPicPr>
                <p:cNvPr id="1026" name="Picture 2" descr="Plastic, Container, Bottle, Milk, Liquid"/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63" r="2202"/>
                <a:stretch/>
              </p:blipFill>
              <p:spPr bwMode="auto">
                <a:xfrm>
                  <a:off x="525843" y="2879602"/>
                  <a:ext cx="3024000" cy="2016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" name="Picture 2" descr="A close up of a logo&#10;&#10;Description automatically generated">
                  <a:extLst>
                    <a:ext uri="{FF2B5EF4-FFF2-40B4-BE49-F238E27FC236}">
                      <a16:creationId xmlns:a16="http://schemas.microsoft.com/office/drawing/2014/main" id="{C262320A-7533-4B7C-AA34-A317643B9A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45408" y="3293602"/>
                  <a:ext cx="984870" cy="1188000"/>
                </a:xfrm>
                <a:prstGeom prst="rect">
                  <a:avLst/>
                </a:prstGeom>
              </p:spPr>
            </p:pic>
          </p:grpSp>
        </p:grpSp>
        <p:sp>
          <p:nvSpPr>
            <p:cNvPr id="10" name="TextBox 9"/>
            <p:cNvSpPr txBox="1"/>
            <p:nvPr/>
          </p:nvSpPr>
          <p:spPr>
            <a:xfrm>
              <a:off x="1127692" y="4894688"/>
              <a:ext cx="3168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HDPE: High density polyethylene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99475" y="4894688"/>
              <a:ext cx="31680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i="1" dirty="0">
                  <a:latin typeface="Verdana" panose="020B0604030504040204" pitchFamily="34" charset="0"/>
                  <a:ea typeface="Verdana" panose="020B0604030504040204" pitchFamily="34" charset="0"/>
                </a:rPr>
                <a:t>LDPE: Low density polyethylene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0852D9B9-A4C9-45E5-8B8B-CAE2F51C7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36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Plastic labels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Linear molecules are heavier.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Linear molecules can fit closer together.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forces between linear molecules are larger.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38" name="Text Placeholder 16">
            <a:extLst>
              <a:ext uri="{FF2B5EF4-FFF2-40B4-BE49-F238E27FC236}">
                <a16:creationId xmlns:a16="http://schemas.microsoft.com/office/drawing/2014/main" id="{7003E660-74B8-4D13-9536-EBA95DF46459}"/>
              </a:ext>
            </a:extLst>
          </p:cNvPr>
          <p:cNvSpPr txBox="1">
            <a:spLocks/>
          </p:cNvSpPr>
          <p:nvPr/>
        </p:nvSpPr>
        <p:spPr>
          <a:xfrm>
            <a:off x="340741" y="2851689"/>
            <a:ext cx="5604396" cy="115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/>
              <a:t>These statements are about why a block of HDPE has more mass. </a:t>
            </a:r>
          </a:p>
          <a:p>
            <a:pPr marL="0" marR="0" lvl="0" indent="0" algn="l" defTabSz="914400" rtl="0" eaLnBrk="1" fontAlgn="auto" latinLnBrk="0" hangingPunct="1">
              <a:lnSpc>
                <a:spcPct val="13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/>
              <a:t>What do you think about each one?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 Placeholder 16"/>
          <p:cNvSpPr txBox="1">
            <a:spLocks/>
          </p:cNvSpPr>
          <p:nvPr/>
        </p:nvSpPr>
        <p:spPr>
          <a:xfrm>
            <a:off x="457201" y="889269"/>
            <a:ext cx="8343150" cy="5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/>
              <a:t>A solid block of HDPE has more mass than the same sized block of LDPE.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73661" y="1287673"/>
            <a:ext cx="7403565" cy="1530863"/>
            <a:chOff x="852336" y="1417989"/>
            <a:chExt cx="7403565" cy="1530863"/>
          </a:xfrm>
        </p:grpSpPr>
        <p:grpSp>
          <p:nvGrpSpPr>
            <p:cNvPr id="23" name="Group 22"/>
            <p:cNvGrpSpPr/>
            <p:nvPr/>
          </p:nvGrpSpPr>
          <p:grpSpPr>
            <a:xfrm>
              <a:off x="852336" y="1417989"/>
              <a:ext cx="7403565" cy="1530863"/>
              <a:chOff x="841119" y="1417864"/>
              <a:chExt cx="7403565" cy="153086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r="18731"/>
              <a:stretch/>
            </p:blipFill>
            <p:spPr>
              <a:xfrm>
                <a:off x="1950105" y="1492546"/>
                <a:ext cx="1454028" cy="1016247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40053" y="1417864"/>
                <a:ext cx="1122038" cy="1201107"/>
              </a:xfrm>
              <a:prstGeom prst="rect">
                <a:avLst/>
              </a:prstGeom>
            </p:spPr>
          </p:pic>
          <p:grpSp>
            <p:nvGrpSpPr>
              <p:cNvPr id="2" name="Group 1"/>
              <p:cNvGrpSpPr/>
              <p:nvPr/>
            </p:nvGrpSpPr>
            <p:grpSpPr>
              <a:xfrm>
                <a:off x="841119" y="2583925"/>
                <a:ext cx="7403565" cy="364802"/>
                <a:chOff x="873844" y="2518984"/>
                <a:chExt cx="7403565" cy="364802"/>
              </a:xfrm>
            </p:grpSpPr>
            <p:sp>
              <p:nvSpPr>
                <p:cNvPr id="45" name="Text Placeholder 16">
                  <a:extLst>
                    <a:ext uri="{FF2B5EF4-FFF2-40B4-BE49-F238E27FC236}">
                      <a16:creationId xmlns:a16="http://schemas.microsoft.com/office/drawing/2014/main" id="{D1EC6439-CAB0-472F-844D-3295B70276B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73844" y="2518984"/>
                  <a:ext cx="3672000" cy="364802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lnSpcReduction="10000"/>
                </a:bodyPr>
                <a:lstStyle>
                  <a:lvl1pPr marL="0" indent="0" algn="l" defTabSz="914400" rtl="0" eaLnBrk="1" latinLnBrk="0" hangingPunct="1">
                    <a:lnSpc>
                      <a:spcPct val="114000"/>
                    </a:lnSpc>
                    <a:spcBef>
                      <a:spcPct val="20000"/>
                    </a:spcBef>
                    <a:buFont typeface="+mj-lt"/>
                    <a:buNone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1pPr>
                  <a:lvl2pPr marL="971550" indent="-51435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2pPr>
                  <a:lvl3pPr marL="1485900" indent="-57150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-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3pPr>
                  <a:lvl4pPr marL="1974850" indent="-539750" algn="l" defTabSz="914400" rtl="0" eaLnBrk="1" latinLnBrk="0" hangingPunct="1">
                    <a:spcBef>
                      <a:spcPct val="20000"/>
                    </a:spcBef>
                    <a:buFont typeface="Wingdings" panose="05000000000000000000" pitchFamily="2" charset="2"/>
                    <a:buChar char="§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4pPr>
                  <a:lvl5pPr marL="2514600" indent="-539750" algn="l" defTabSz="914400" rtl="0" eaLnBrk="1" latinLnBrk="0" hangingPunct="1">
                    <a:spcBef>
                      <a:spcPct val="20000"/>
                    </a:spcBef>
                    <a:buFont typeface="Courier New" panose="02070309020205020404" pitchFamily="49" charset="0"/>
                    <a:buChar char="o"/>
                    <a:defRPr sz="1800" kern="120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14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None/>
                    <a:tabLst/>
                    <a:defRPr/>
                  </a:pPr>
                  <a:r>
                    <a:rPr lang="en-US" sz="1600" i="1" dirty="0"/>
                    <a:t>HDPE has </a:t>
                  </a:r>
                  <a:r>
                    <a:rPr lang="en-US" sz="1600" b="1" i="1" dirty="0">
                      <a:solidFill>
                        <a:srgbClr val="C00000"/>
                      </a:solidFill>
                    </a:rPr>
                    <a:t>linear molecules</a:t>
                  </a:r>
                  <a:r>
                    <a:rPr lang="en-US" sz="1600" i="1" dirty="0"/>
                    <a:t>.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14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None/>
                    <a:tabLst/>
                    <a:defRPr/>
                  </a:pPr>
                  <a:endParaRPr lang="en-US" sz="1600" dirty="0"/>
                </a:p>
                <a:p>
                  <a:pPr marL="0" marR="0" lvl="0" indent="0" algn="ctr" defTabSz="914400" rtl="0" eaLnBrk="1" fontAlgn="auto" latinLnBrk="0" hangingPunct="1">
                    <a:lnSpc>
                      <a:spcPct val="114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None/>
                    <a:tabLst/>
                    <a:defRPr/>
                  </a:pPr>
                  <a:endParaRPr lang="en-US" sz="1600" dirty="0"/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0786D2F-AE14-41C3-BF9E-B60B4D109E61}"/>
                    </a:ext>
                  </a:extLst>
                </p:cNvPr>
                <p:cNvSpPr txBox="1"/>
                <p:nvPr/>
              </p:nvSpPr>
              <p:spPr>
                <a:xfrm>
                  <a:off x="4605409" y="2518984"/>
                  <a:ext cx="3672000" cy="3454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400">
                    <a:lnSpc>
                      <a:spcPct val="114000"/>
                    </a:lnSpc>
                    <a:spcBef>
                      <a:spcPct val="20000"/>
                    </a:spcBef>
                    <a:defRPr/>
                  </a:pPr>
                  <a:r>
                    <a:rPr lang="en-US" sz="1600" i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LDPE has </a:t>
                  </a:r>
                  <a:r>
                    <a:rPr lang="en-US" sz="1600" b="1" i="1" dirty="0">
                      <a:solidFill>
                        <a:srgbClr val="C0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branched molecules</a:t>
                  </a:r>
                  <a:r>
                    <a:rPr lang="en-US" sz="1600" i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.</a:t>
                  </a:r>
                </a:p>
              </p:txBody>
            </p:sp>
          </p:grp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97441" y="1798162"/>
                <a:ext cx="956006" cy="398935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2191119" y="1522830"/>
              <a:ext cx="972000" cy="972000"/>
            </a:xfrm>
            <a:prstGeom prst="rect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5926289" y="1517847"/>
              <a:ext cx="972000" cy="972000"/>
            </a:xfrm>
            <a:prstGeom prst="rect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116</TotalTime>
  <Words>250</Words>
  <Application>Microsoft Office PowerPoint</Application>
  <PresentationFormat>On-screen Show (4:3)</PresentationFormat>
  <Paragraphs>30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13</cp:revision>
  <dcterms:created xsi:type="dcterms:W3CDTF">2020-06-25T10:34:51Z</dcterms:created>
  <dcterms:modified xsi:type="dcterms:W3CDTF">2020-06-26T16:40:08Z</dcterms:modified>
</cp:coreProperties>
</file>